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80" r:id="rId1"/>
  </p:sldMasterIdLst>
  <p:notesMasterIdLst>
    <p:notesMasterId r:id="rId15"/>
  </p:notesMasterIdLst>
  <p:sldIdLst>
    <p:sldId id="256" r:id="rId2"/>
    <p:sldId id="314" r:id="rId3"/>
    <p:sldId id="298" r:id="rId4"/>
    <p:sldId id="308" r:id="rId5"/>
    <p:sldId id="300" r:id="rId6"/>
    <p:sldId id="306" r:id="rId7"/>
    <p:sldId id="307" r:id="rId8"/>
    <p:sldId id="312" r:id="rId9"/>
    <p:sldId id="313" r:id="rId10"/>
    <p:sldId id="316" r:id="rId11"/>
    <p:sldId id="315" r:id="rId12"/>
    <p:sldId id="303" r:id="rId13"/>
    <p:sldId id="286" r:id="rId1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4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271F8EFA-B39B-48FD-B005-A4720C9D3087}" type="datetimeFigureOut">
              <a:rPr lang="en-US"/>
              <a:pPr>
                <a:defRPr/>
              </a:pPr>
              <a:t>27/03/2020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90AF7A47-E430-4EDF-A1BB-AADC97600B4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smtClean="0"/>
              <a:t>Click to edit Master title style</a:t>
            </a:r>
            <a:endParaRPr lang="en-US"/>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smtClean="0"/>
              <a:t>Click to edit Master subtitle style</a:t>
            </a:r>
            <a:endParaRPr lang="en-US"/>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r>
              <a:rPr lang="en-US" smtClean="0"/>
              <a:t>www.sanghv.com</a:t>
            </a: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1CFD9A70-93B2-4953-ABCD-23843437C468}" type="slidenum">
              <a:rPr lang="en-US" smtClean="0"/>
              <a:pPr>
                <a:defRPr/>
              </a:pPr>
              <a:t>‹#›</a:t>
            </a:fld>
            <a:endParaRPr lang="en-US"/>
          </a:p>
        </p:txBody>
      </p:sp>
      <p:pic>
        <p:nvPicPr>
          <p:cNvPr id="18" name="Picture 128" descr="a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359900" y="95250"/>
            <a:ext cx="1803400"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29" descr="b_1"/>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204450" y="1968500"/>
            <a:ext cx="10795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803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2.22222E-6 -4.81481E-6 C -0.08906 0.01505 -0.38802 0.03033 -0.53472 0.09075 C -0.68142 0.15116 -0.81198 0.322 -0.88055 0.36297 C -0.94913 0.40394 -0.93229 0.34237 -0.94583 0.33704 " pathEditMode="relative" rAng="0" ptsTypes="aaaa">
                                      <p:cBhvr>
                                        <p:cTn id="6" dur="2000" fill="hold"/>
                                        <p:tgtEl>
                                          <p:spTgt spid="18"/>
                                        </p:tgtEl>
                                        <p:attrNameLst>
                                          <p:attrName>ppt_x</p:attrName>
                                          <p:attrName>ppt_y</p:attrName>
                                        </p:attrNameLst>
                                      </p:cBhvr>
                                      <p:rCtr x="-47500" y="20200"/>
                                    </p:animMotion>
                                  </p:childTnLst>
                                </p:cTn>
                              </p:par>
                              <p:par>
                                <p:cTn id="7" presetID="0" presetClass="path" presetSubtype="0" accel="50000" decel="50000" fill="hold" nodeType="withEffect">
                                  <p:stCondLst>
                                    <p:cond delay="500"/>
                                  </p:stCondLst>
                                  <p:childTnLst>
                                    <p:animMotion origin="layout" path="M 0 0.04629 C -0.07778 0.05393 -0.34948 0.0956 -0.46667 0.09166 C -0.58385 0.08773 -0.63611 -0.0007 -0.70278 0.02314 C -0.76944 0.04699 -0.83247 0.19027 -0.86667 0.23426 " pathEditMode="relative" rAng="0" ptsTypes="aaaa">
                                      <p:cBhvr>
                                        <p:cTn id="8" dur="2000" fill="hold"/>
                                        <p:tgtEl>
                                          <p:spTgt spid="19"/>
                                        </p:tgtEl>
                                        <p:attrNameLst>
                                          <p:attrName>ppt_x</p:attrName>
                                          <p:attrName>ppt_y</p:attrName>
                                        </p:attrNameLst>
                                      </p:cBhvr>
                                      <p:rCtr x="-43300" y="70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244338F-49EC-4D13-98BD-A63D752B0B61}" type="slidenum">
              <a:rPr lang="en-US" smtClean="0"/>
              <a:pPr>
                <a:defRPr/>
              </a:pPr>
              <a:t>‹#›</a:t>
            </a:fld>
            <a:endParaRPr lang="en-US"/>
          </a:p>
        </p:txBody>
      </p:sp>
    </p:spTree>
    <p:extLst>
      <p:ext uri="{BB962C8B-B14F-4D97-AF65-F5344CB8AC3E}">
        <p14:creationId xmlns:p14="http://schemas.microsoft.com/office/powerpoint/2010/main" val="3854169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9A28E3A-DEEF-4BF0-9849-D441B1466617}" type="slidenum">
              <a:rPr lang="en-US" smtClean="0"/>
              <a:pPr>
                <a:defRPr/>
              </a:pPr>
              <a:t>‹#›</a:t>
            </a:fld>
            <a:endParaRPr lang="en-US"/>
          </a:p>
        </p:txBody>
      </p:sp>
    </p:spTree>
    <p:extLst>
      <p:ext uri="{BB962C8B-B14F-4D97-AF65-F5344CB8AC3E}">
        <p14:creationId xmlns:p14="http://schemas.microsoft.com/office/powerpoint/2010/main" val="226214837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6565D41-640E-4A4C-B531-68E3D8C306C7}" type="slidenum">
              <a:rPr lang="en-US" smtClean="0"/>
              <a:pPr>
                <a:defRPr/>
              </a:pPr>
              <a:t>‹#›</a:t>
            </a:fld>
            <a:endParaRPr lang="en-US"/>
          </a:p>
        </p:txBody>
      </p:sp>
    </p:spTree>
    <p:extLst>
      <p:ext uri="{BB962C8B-B14F-4D97-AF65-F5344CB8AC3E}">
        <p14:creationId xmlns:p14="http://schemas.microsoft.com/office/powerpoint/2010/main" val="127775610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9179749-417A-4A9F-A790-94E98C1160B5}" type="slidenum">
              <a:rPr lang="en-US" smtClean="0"/>
              <a:pPr>
                <a:defRPr/>
              </a:pPr>
              <a:t>‹#›</a:t>
            </a:fld>
            <a:endParaRPr lang="en-US"/>
          </a:p>
        </p:txBody>
      </p:sp>
    </p:spTree>
    <p:extLst>
      <p:ext uri="{BB962C8B-B14F-4D97-AF65-F5344CB8AC3E}">
        <p14:creationId xmlns:p14="http://schemas.microsoft.com/office/powerpoint/2010/main" val="38500714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9060897-9120-408D-94AB-06B4243D7E63}" type="slidenum">
              <a:rPr lang="en-US" smtClean="0"/>
              <a:pPr>
                <a:defRPr/>
              </a:pPr>
              <a:t>‹#›</a:t>
            </a:fld>
            <a:endParaRPr lang="en-US"/>
          </a:p>
        </p:txBody>
      </p:sp>
    </p:spTree>
    <p:extLst>
      <p:ext uri="{BB962C8B-B14F-4D97-AF65-F5344CB8AC3E}">
        <p14:creationId xmlns:p14="http://schemas.microsoft.com/office/powerpoint/2010/main" val="78756325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6E794B3-E00C-4AC9-BC22-2839298FB829}" type="slidenum">
              <a:rPr lang="en-US" smtClean="0"/>
              <a:pPr>
                <a:defRPr/>
              </a:pPr>
              <a:t>‹#›</a:t>
            </a:fld>
            <a:endParaRPr lang="en-US"/>
          </a:p>
        </p:txBody>
      </p:sp>
    </p:spTree>
    <p:extLst>
      <p:ext uri="{BB962C8B-B14F-4D97-AF65-F5344CB8AC3E}">
        <p14:creationId xmlns:p14="http://schemas.microsoft.com/office/powerpoint/2010/main" val="44230856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9AC287F-F4EF-4D6B-BCBC-85C70BAA710D}" type="slidenum">
              <a:rPr lang="en-US" smtClean="0"/>
              <a:pPr>
                <a:defRPr/>
              </a:pPr>
              <a:t>‹#›</a:t>
            </a:fld>
            <a:endParaRPr lang="en-US"/>
          </a:p>
        </p:txBody>
      </p:sp>
    </p:spTree>
    <p:extLst>
      <p:ext uri="{BB962C8B-B14F-4D97-AF65-F5344CB8AC3E}">
        <p14:creationId xmlns:p14="http://schemas.microsoft.com/office/powerpoint/2010/main" val="373746141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8B5DFB2-01C3-4AF9-B666-4FBD700CB226}" type="slidenum">
              <a:rPr lang="en-US" smtClean="0"/>
              <a:pPr>
                <a:defRPr/>
              </a:pPr>
              <a:t>‹#›</a:t>
            </a:fld>
            <a:endParaRPr lang="en-US"/>
          </a:p>
        </p:txBody>
      </p:sp>
    </p:spTree>
    <p:extLst>
      <p:ext uri="{BB962C8B-B14F-4D97-AF65-F5344CB8AC3E}">
        <p14:creationId xmlns:p14="http://schemas.microsoft.com/office/powerpoint/2010/main" val="52395592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Hà Văn Sang - 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423477E-5CCE-42AD-99E3-0F95C95F8190}" type="slidenum">
              <a:rPr lang="en-US" smtClean="0"/>
              <a:pPr>
                <a:defRPr/>
              </a:pPr>
              <a:t>‹#›</a:t>
            </a:fld>
            <a:endParaRPr lang="en-US"/>
          </a:p>
        </p:txBody>
      </p:sp>
    </p:spTree>
    <p:extLst>
      <p:ext uri="{BB962C8B-B14F-4D97-AF65-F5344CB8AC3E}">
        <p14:creationId xmlns:p14="http://schemas.microsoft.com/office/powerpoint/2010/main" val="393688482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www.sanghv.com</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2CDB98-794E-40A1-91F5-4241CD7BB145}" type="slidenum">
              <a:rPr lang="en-US" smtClean="0"/>
              <a:pPr>
                <a:defRPr/>
              </a:pPr>
              <a:t>‹#›</a:t>
            </a:fld>
            <a:endParaRPr lang="en-US"/>
          </a:p>
        </p:txBody>
      </p:sp>
    </p:spTree>
    <p:extLst>
      <p:ext uri="{BB962C8B-B14F-4D97-AF65-F5344CB8AC3E}">
        <p14:creationId xmlns:p14="http://schemas.microsoft.com/office/powerpoint/2010/main" val="124820582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39947" name="Image" r:id="rId14" imgW="9561905" imgH="1600000" progId="Photoshop.Image.6">
                  <p:embed/>
                </p:oleObj>
              </mc:Choice>
              <mc:Fallback>
                <p:oleObj name="Image" r:id="rId14" imgW="9561905" imgH="1600000" progId="Photoshop.Image.6">
                  <p:embed/>
                  <p:pic>
                    <p:nvPicPr>
                      <p:cNvPr id="1026"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en-US" smtClean="0"/>
              <a:t>Hà Văn Sang - www.sanghv.com</a:t>
            </a: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FF0F71B-A736-47AB-8E4E-72D7E8D02352}" type="slidenum">
              <a:rPr lang="en-US" smtClean="0"/>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a:p>
        </p:txBody>
      </p:sp>
    </p:spTree>
    <p:extLst>
      <p:ext uri="{BB962C8B-B14F-4D97-AF65-F5344CB8AC3E}">
        <p14:creationId xmlns:p14="http://schemas.microsoft.com/office/powerpoint/2010/main" val="92463196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1036"/>
                                        </p:tgtEl>
                                        <p:attrNameLst>
                                          <p:attrName>style.visibility</p:attrName>
                                        </p:attrNameLst>
                                      </p:cBhvr>
                                      <p:to>
                                        <p:strVal val="visible"/>
                                      </p:to>
                                    </p:set>
                                    <p:animEffect transition="in" filter="wipe(left)">
                                      <p:cBhvr>
                                        <p:cTn id="7" dur="10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p:bldLst>
  </p:timing>
  <p:hf hdr="0" dt="0"/>
  <p:txStyles>
    <p:titleStyle>
      <a:lvl1pPr algn="ctr" rtl="0" eaLnBrk="1" fontAlgn="base" hangingPunct="1">
        <a:spcBef>
          <a:spcPct val="0"/>
        </a:spcBef>
        <a:spcAft>
          <a:spcPct val="0"/>
        </a:spcAft>
        <a:defRPr sz="3600" b="1">
          <a:solidFill>
            <a:schemeClr val="bg1"/>
          </a:solidFill>
          <a:latin typeface="+mj-lt"/>
          <a:ea typeface="+mj-ea"/>
          <a:cs typeface="+mj-cs"/>
        </a:defRPr>
      </a:lvl1pPr>
      <a:lvl2pPr algn="ctr" rtl="0" eaLnBrk="1" fontAlgn="base" hangingPunct="1">
        <a:spcBef>
          <a:spcPct val="0"/>
        </a:spcBef>
        <a:spcAft>
          <a:spcPct val="0"/>
        </a:spcAft>
        <a:defRPr sz="3600" b="1">
          <a:solidFill>
            <a:schemeClr val="bg1"/>
          </a:solidFill>
          <a:latin typeface="Arial" charset="0"/>
        </a:defRPr>
      </a:lvl2pPr>
      <a:lvl3pPr algn="ctr" rtl="0" eaLnBrk="1" fontAlgn="base" hangingPunct="1">
        <a:spcBef>
          <a:spcPct val="0"/>
        </a:spcBef>
        <a:spcAft>
          <a:spcPct val="0"/>
        </a:spcAft>
        <a:defRPr sz="3600" b="1">
          <a:solidFill>
            <a:schemeClr val="bg1"/>
          </a:solidFill>
          <a:latin typeface="Arial" charset="0"/>
        </a:defRPr>
      </a:lvl3pPr>
      <a:lvl4pPr algn="ctr" rtl="0" eaLnBrk="1" fontAlgn="base" hangingPunct="1">
        <a:spcBef>
          <a:spcPct val="0"/>
        </a:spcBef>
        <a:spcAft>
          <a:spcPct val="0"/>
        </a:spcAft>
        <a:defRPr sz="3600" b="1">
          <a:solidFill>
            <a:schemeClr val="bg1"/>
          </a:solidFill>
          <a:latin typeface="Arial" charset="0"/>
        </a:defRPr>
      </a:lvl4pPr>
      <a:lvl5pPr algn="ctr" rtl="0" eaLnBrk="1" fontAlgn="base" hangingPunct="1">
        <a:spcBef>
          <a:spcPct val="0"/>
        </a:spcBef>
        <a:spcAft>
          <a:spcPct val="0"/>
        </a:spcAft>
        <a:defRPr sz="3600" b="1">
          <a:solidFill>
            <a:schemeClr val="bg1"/>
          </a:solidFill>
          <a:latin typeface="Arial"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mozilla.org/vi/firefox/new/" TargetMode="External"/><Relationship Id="rId2" Type="http://schemas.openxmlformats.org/officeDocument/2006/relationships/hyperlink" Target="https://www.google.com/intl/vi_vn/chrome/" TargetMode="External"/><Relationship Id="rId1" Type="http://schemas.openxmlformats.org/officeDocument/2006/relationships/slideLayout" Target="../slideLayouts/slideLayout4.xml"/><Relationship Id="rId6" Type="http://schemas.openxmlformats.org/officeDocument/2006/relationships/hyperlink" Target="http://cococ.com/" TargetMode="External"/><Relationship Id="rId5" Type="http://schemas.openxmlformats.org/officeDocument/2006/relationships/hyperlink" Target="https://support.microsoft.com/vi-vn/help/17621/internet-explorer-downloads" TargetMode="External"/><Relationship Id="rId4" Type="http://schemas.openxmlformats.org/officeDocument/2006/relationships/hyperlink" Target="https://www.opera.com/vi"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887186" y="2514600"/>
            <a:ext cx="8229600" cy="1143000"/>
          </a:xfrm>
        </p:spPr>
        <p:txBody>
          <a:bodyPr/>
          <a:lstStyle/>
          <a:p>
            <a:r>
              <a:rPr lang="en-US" altLang="en-US" smtClean="0"/>
              <a:t>Internet và An toàn dữ liệu</a:t>
            </a:r>
          </a:p>
        </p:txBody>
      </p:sp>
      <p:sp>
        <p:nvSpPr>
          <p:cNvPr id="10243" name="Rectangle 3"/>
          <p:cNvSpPr>
            <a:spLocks noGrp="1" noChangeArrowheads="1"/>
          </p:cNvSpPr>
          <p:nvPr>
            <p:ph type="subTitle" idx="1"/>
          </p:nvPr>
        </p:nvSpPr>
        <p:spPr>
          <a:xfrm>
            <a:off x="304800" y="5791200"/>
            <a:ext cx="6400800" cy="381000"/>
          </a:xfrm>
        </p:spPr>
        <p:txBody>
          <a:bodyPr/>
          <a:lstStyle/>
          <a:p>
            <a:r>
              <a:rPr lang="en-US" altLang="en-US" smtClean="0"/>
              <a:t>Nguyễn Văn Đôn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sz="3200" smtClean="0"/>
              <a:t>Trình </a:t>
            </a:r>
            <a:r>
              <a:rPr lang="en-US" altLang="en-US" sz="3200"/>
              <a:t>duyệt web</a:t>
            </a:r>
            <a:endParaRPr lang="en-US" altLang="en-US" sz="3200" smtClean="0"/>
          </a:p>
        </p:txBody>
      </p:sp>
      <p:sp>
        <p:nvSpPr>
          <p:cNvPr id="64515" name="Rectangle 3"/>
          <p:cNvSpPr>
            <a:spLocks noGrp="1" noChangeArrowheads="1"/>
          </p:cNvSpPr>
          <p:nvPr>
            <p:ph idx="1"/>
          </p:nvPr>
        </p:nvSpPr>
        <p:spPr>
          <a:xfrm>
            <a:off x="457200" y="1752600"/>
            <a:ext cx="8077200" cy="2895600"/>
          </a:xfrm>
        </p:spPr>
        <p:txBody>
          <a:bodyPr/>
          <a:lstStyle/>
          <a:p>
            <a:r>
              <a:rPr lang="en-US" altLang="en-US" smtClean="0"/>
              <a:t>Nguồn gốc</a:t>
            </a:r>
          </a:p>
          <a:p>
            <a:pPr lvl="1"/>
            <a:r>
              <a:rPr lang="en-US" altLang="en-US" smtClean="0"/>
              <a:t>Năm 1989, Tim Berners –Lee</a:t>
            </a:r>
            <a:r>
              <a:rPr lang="en-US" altLang="en-US" sz="2400" smtClean="0"/>
              <a:t> </a:t>
            </a:r>
            <a:r>
              <a:rPr lang="en-US" altLang="en-US" smtClean="0"/>
              <a:t>đã viết một chương trình lưu trữ dữ liệu tên là “Enquire”   -&gt; Web Server và Web Client đầu tiên</a:t>
            </a:r>
          </a:p>
          <a:p>
            <a:pPr lvl="1"/>
            <a:r>
              <a:rPr lang="en-US" altLang="en-US" smtClean="0"/>
              <a:t>Năm 1993, một sinh viên trẻ tên là Marc Andressen đã tạo ra một giao diện đồ họa đầu tiên dành cho Web được gọi là </a:t>
            </a:r>
            <a:r>
              <a:rPr lang="en-US" altLang="en-US" smtClean="0"/>
              <a:t>Mosaic</a:t>
            </a:r>
            <a:endParaRPr lang="en-US" altLang="en-US" smtClean="0"/>
          </a:p>
        </p:txBody>
      </p:sp>
      <p:sp>
        <p:nvSpPr>
          <p:cNvPr id="2560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2560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A5DCEC9-E52E-44E9-A109-2C8F674691A6}" type="slidenum">
              <a:rPr lang="en-US" altLang="en-US" smtClean="0">
                <a:solidFill>
                  <a:schemeClr val="bg1"/>
                </a:solidFill>
              </a:rPr>
              <a:pPr/>
              <a:t>2</a:t>
            </a:fld>
            <a:endParaRPr lang="en-US" altLang="en-US" smtClean="0">
              <a:solidFill>
                <a:schemeClr val="bg1"/>
              </a:solidFill>
            </a:endParaRPr>
          </a:p>
        </p:txBody>
      </p:sp>
      <p:sp>
        <p:nvSpPr>
          <p:cNvPr id="6" name="Rectangle 3"/>
          <p:cNvSpPr txBox="1">
            <a:spLocks noChangeArrowheads="1"/>
          </p:cNvSpPr>
          <p:nvPr/>
        </p:nvSpPr>
        <p:spPr bwMode="auto">
          <a:xfrm>
            <a:off x="304800" y="967581"/>
            <a:ext cx="304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0"/>
              </a:spcAft>
              <a:buClr>
                <a:schemeClr val="tx1"/>
              </a:buClr>
              <a:buChar char="•"/>
              <a:defRPr sz="22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buNone/>
            </a:pPr>
            <a:r>
              <a:rPr lang="en-US" altLang="en-US" b="1" kern="0" smtClean="0">
                <a:solidFill>
                  <a:srgbClr val="FF0000"/>
                </a:solidFill>
              </a:rPr>
              <a:t>3</a:t>
            </a:r>
            <a:endParaRPr lang="en-US" altLang="en-US" b="1" kern="0" smtClean="0">
              <a:solidFill>
                <a:srgbClr val="FF0000"/>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7039" y="4970436"/>
            <a:ext cx="5448561" cy="1056355"/>
          </a:xfrm>
          <a:prstGeom prst="rect">
            <a:avLst/>
          </a:prstGeom>
        </p:spPr>
      </p:pic>
    </p:spTree>
    <p:extLst>
      <p:ext uri="{BB962C8B-B14F-4D97-AF65-F5344CB8AC3E}">
        <p14:creationId xmlns:p14="http://schemas.microsoft.com/office/powerpoint/2010/main" val="40071159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blinds(horizontal)">
                                      <p:cBhvr>
                                        <p:cTn id="7" dur="500"/>
                                        <p:tgtEl>
                                          <p:spTgt spid="6451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4515">
                                            <p:txEl>
                                              <p:pRg st="1" end="1"/>
                                            </p:txEl>
                                          </p:spTgt>
                                        </p:tgtEl>
                                        <p:attrNameLst>
                                          <p:attrName>style.visibility</p:attrName>
                                        </p:attrNameLst>
                                      </p:cBhvr>
                                      <p:to>
                                        <p:strVal val="visible"/>
                                      </p:to>
                                    </p:set>
                                    <p:animEffect transition="in" filter="blinds(horizontal)">
                                      <p:cBhvr>
                                        <p:cTn id="10" dur="500"/>
                                        <p:tgtEl>
                                          <p:spTgt spid="64515">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4515">
                                            <p:txEl>
                                              <p:pRg st="2" end="2"/>
                                            </p:txEl>
                                          </p:spTgt>
                                        </p:tgtEl>
                                        <p:attrNameLst>
                                          <p:attrName>style.visibility</p:attrName>
                                        </p:attrNameLst>
                                      </p:cBhvr>
                                      <p:to>
                                        <p:strVal val="visible"/>
                                      </p:to>
                                    </p:set>
                                    <p:animEffect transition="in" filter="blinds(horizontal)">
                                      <p:cBhvr>
                                        <p:cTn id="13" dur="500"/>
                                        <p:tgtEl>
                                          <p:spTgt spid="6451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sz="3200" smtClean="0"/>
              <a:t>Trình </a:t>
            </a:r>
            <a:r>
              <a:rPr lang="en-US" altLang="en-US" sz="3200"/>
              <a:t>duyệt web</a:t>
            </a:r>
            <a:endParaRPr lang="en-US" altLang="en-US" sz="3200" smtClean="0"/>
          </a:p>
        </p:txBody>
      </p:sp>
      <p:sp>
        <p:nvSpPr>
          <p:cNvPr id="64515" name="Rectangle 3"/>
          <p:cNvSpPr>
            <a:spLocks noGrp="1" noChangeArrowheads="1"/>
          </p:cNvSpPr>
          <p:nvPr>
            <p:ph idx="1"/>
          </p:nvPr>
        </p:nvSpPr>
        <p:spPr>
          <a:xfrm>
            <a:off x="457200" y="1752600"/>
            <a:ext cx="7848600" cy="1905000"/>
          </a:xfrm>
        </p:spPr>
        <p:txBody>
          <a:bodyPr/>
          <a:lstStyle/>
          <a:p>
            <a:r>
              <a:rPr lang="en-US" altLang="en-US" smtClean="0"/>
              <a:t>Khái </a:t>
            </a:r>
            <a:r>
              <a:rPr lang="en-US" altLang="en-US" smtClean="0"/>
              <a:t>niệm WWW</a:t>
            </a:r>
          </a:p>
          <a:p>
            <a:pPr lvl="1"/>
            <a:r>
              <a:rPr lang="en-US" altLang="en-US" smtClean="0"/>
              <a:t>được gọi tắt là Web</a:t>
            </a:r>
          </a:p>
          <a:p>
            <a:pPr lvl="1"/>
            <a:r>
              <a:rPr lang="en-US" altLang="en-US" smtClean="0"/>
              <a:t>là mạng lưới nguồn thông tin cho phép mọi người khai thác thông tin</a:t>
            </a:r>
          </a:p>
        </p:txBody>
      </p:sp>
      <p:sp>
        <p:nvSpPr>
          <p:cNvPr id="2560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2560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A5DCEC9-E52E-44E9-A109-2C8F674691A6}" type="slidenum">
              <a:rPr lang="en-US" altLang="en-US" smtClean="0">
                <a:solidFill>
                  <a:schemeClr val="bg1"/>
                </a:solidFill>
              </a:rPr>
              <a:pPr/>
              <a:t>3</a:t>
            </a:fld>
            <a:endParaRPr lang="en-US" altLang="en-US" smtClean="0">
              <a:solidFill>
                <a:schemeClr val="bg1"/>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6875" y="3673929"/>
            <a:ext cx="4886325" cy="30346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blinds(horizontal)">
                                      <p:cBhvr>
                                        <p:cTn id="7" dur="500"/>
                                        <p:tgtEl>
                                          <p:spTgt spid="6451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4515">
                                            <p:txEl>
                                              <p:pRg st="1" end="1"/>
                                            </p:txEl>
                                          </p:spTgt>
                                        </p:tgtEl>
                                        <p:attrNameLst>
                                          <p:attrName>style.visibility</p:attrName>
                                        </p:attrNameLst>
                                      </p:cBhvr>
                                      <p:to>
                                        <p:strVal val="visible"/>
                                      </p:to>
                                    </p:set>
                                    <p:animEffect transition="in" filter="blinds(horizontal)">
                                      <p:cBhvr>
                                        <p:cTn id="10" dur="500"/>
                                        <p:tgtEl>
                                          <p:spTgt spid="64515">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4515">
                                            <p:txEl>
                                              <p:pRg st="2" end="2"/>
                                            </p:txEl>
                                          </p:spTgt>
                                        </p:tgtEl>
                                        <p:attrNameLst>
                                          <p:attrName>style.visibility</p:attrName>
                                        </p:attrNameLst>
                                      </p:cBhvr>
                                      <p:to>
                                        <p:strVal val="visible"/>
                                      </p:to>
                                    </p:set>
                                    <p:animEffect transition="in" filter="blinds(horizontal)">
                                      <p:cBhvr>
                                        <p:cTn id="13" dur="500"/>
                                        <p:tgtEl>
                                          <p:spTgt spid="645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sz="3200" smtClean="0"/>
              <a:t>Các thành phần của WWW</a:t>
            </a:r>
          </a:p>
        </p:txBody>
      </p:sp>
      <p:sp>
        <p:nvSpPr>
          <p:cNvPr id="62467" name="Rectangle 3"/>
          <p:cNvSpPr>
            <a:spLocks noGrp="1" noChangeArrowheads="1"/>
          </p:cNvSpPr>
          <p:nvPr>
            <p:ph idx="1"/>
          </p:nvPr>
        </p:nvSpPr>
        <p:spPr/>
        <p:txBody>
          <a:bodyPr/>
          <a:lstStyle/>
          <a:p>
            <a:pPr algn="just">
              <a:lnSpc>
                <a:spcPct val="90000"/>
              </a:lnSpc>
            </a:pPr>
            <a:r>
              <a:rPr lang="en-US" altLang="en-US" sz="2800" smtClean="0"/>
              <a:t>Web page:</a:t>
            </a:r>
          </a:p>
          <a:p>
            <a:pPr lvl="1" algn="just">
              <a:lnSpc>
                <a:spcPct val="90000"/>
              </a:lnSpc>
            </a:pPr>
            <a:r>
              <a:rPr lang="en-US" altLang="en-US" sz="2400" smtClean="0"/>
              <a:t>Trang tài liệu điện tử chứa nội dung của một trang</a:t>
            </a:r>
          </a:p>
          <a:p>
            <a:pPr algn="just">
              <a:lnSpc>
                <a:spcPct val="90000"/>
              </a:lnSpc>
            </a:pPr>
            <a:r>
              <a:rPr lang="en-US" altLang="en-US" sz="2800" smtClean="0"/>
              <a:t>Website:</a:t>
            </a:r>
          </a:p>
          <a:p>
            <a:pPr lvl="1" algn="just">
              <a:lnSpc>
                <a:spcPct val="90000"/>
              </a:lnSpc>
            </a:pPr>
            <a:r>
              <a:rPr lang="en-US" altLang="en-US" sz="2400" smtClean="0"/>
              <a:t>Tập hợp các trang web được liên kết lẫn nhau, chứa thông tin liên quan tới một chủ đề nào đó</a:t>
            </a:r>
          </a:p>
          <a:p>
            <a:pPr algn="just">
              <a:lnSpc>
                <a:spcPct val="90000"/>
              </a:lnSpc>
            </a:pPr>
            <a:r>
              <a:rPr lang="en-US" altLang="en-US" sz="2800" smtClean="0"/>
              <a:t>URL (Uniform Resource Locator)</a:t>
            </a:r>
          </a:p>
          <a:p>
            <a:pPr lvl="1" algn="just">
              <a:lnSpc>
                <a:spcPct val="90000"/>
              </a:lnSpc>
            </a:pPr>
            <a:r>
              <a:rPr lang="en-US" altLang="en-US" sz="2400" smtClean="0"/>
              <a:t>Địa chỉ của một website hoặc tài nguyên trên internet</a:t>
            </a:r>
          </a:p>
          <a:p>
            <a:pPr algn="just">
              <a:lnSpc>
                <a:spcPct val="90000"/>
              </a:lnSpc>
            </a:pPr>
            <a:r>
              <a:rPr lang="en-US" altLang="en-US" sz="2800" smtClean="0"/>
              <a:t>Web browser:</a:t>
            </a:r>
          </a:p>
          <a:p>
            <a:pPr lvl="1" algn="just">
              <a:lnSpc>
                <a:spcPct val="90000"/>
              </a:lnSpc>
            </a:pPr>
            <a:r>
              <a:rPr lang="en-US" altLang="en-US" sz="2400" smtClean="0"/>
              <a:t>Trình duyệt web dùng để truy xuất các trang web qua URL</a:t>
            </a:r>
          </a:p>
        </p:txBody>
      </p:sp>
      <p:sp>
        <p:nvSpPr>
          <p:cNvPr id="2662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26628"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CD3C2A2-A673-473D-8895-941D9BF9CDEC}" type="slidenum">
              <a:rPr lang="en-US" altLang="en-US" smtClean="0">
                <a:solidFill>
                  <a:schemeClr val="bg1"/>
                </a:solidFill>
              </a:rPr>
              <a:pPr/>
              <a:t>4</a:t>
            </a:fld>
            <a:endParaRPr lang="en-US" alt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 calcmode="lin" valueType="num">
                                      <p:cBhvr additive="base">
                                        <p:cTn id="7" dur="500" fill="hold"/>
                                        <p:tgtEl>
                                          <p:spTgt spid="624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24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62467">
                                            <p:txEl>
                                              <p:pRg st="1" end="1"/>
                                            </p:txEl>
                                          </p:spTgt>
                                        </p:tgtEl>
                                        <p:attrNameLst>
                                          <p:attrName>style.visibility</p:attrName>
                                        </p:attrNameLst>
                                      </p:cBhvr>
                                      <p:to>
                                        <p:strVal val="visible"/>
                                      </p:to>
                                    </p:set>
                                    <p:animEffect transition="in" filter="blinds(horizontal)">
                                      <p:cBhvr>
                                        <p:cTn id="13" dur="500"/>
                                        <p:tgtEl>
                                          <p:spTgt spid="62467">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62467">
                                            <p:txEl>
                                              <p:pRg st="2" end="2"/>
                                            </p:txEl>
                                          </p:spTgt>
                                        </p:tgtEl>
                                        <p:attrNameLst>
                                          <p:attrName>style.visibility</p:attrName>
                                        </p:attrNameLst>
                                      </p:cBhvr>
                                      <p:to>
                                        <p:strVal val="visible"/>
                                      </p:to>
                                    </p:set>
                                    <p:animEffect transition="in" filter="blinds(horizontal)">
                                      <p:cBhvr>
                                        <p:cTn id="18" dur="500"/>
                                        <p:tgtEl>
                                          <p:spTgt spid="62467">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62467">
                                            <p:txEl>
                                              <p:pRg st="3" end="3"/>
                                            </p:txEl>
                                          </p:spTgt>
                                        </p:tgtEl>
                                        <p:attrNameLst>
                                          <p:attrName>style.visibility</p:attrName>
                                        </p:attrNameLst>
                                      </p:cBhvr>
                                      <p:to>
                                        <p:strVal val="visible"/>
                                      </p:to>
                                    </p:set>
                                    <p:animEffect transition="in" filter="blinds(horizontal)">
                                      <p:cBhvr>
                                        <p:cTn id="23" dur="500"/>
                                        <p:tgtEl>
                                          <p:spTgt spid="62467">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62467">
                                            <p:txEl>
                                              <p:pRg st="4" end="4"/>
                                            </p:txEl>
                                          </p:spTgt>
                                        </p:tgtEl>
                                        <p:attrNameLst>
                                          <p:attrName>style.visibility</p:attrName>
                                        </p:attrNameLst>
                                      </p:cBhvr>
                                      <p:to>
                                        <p:strVal val="visible"/>
                                      </p:to>
                                    </p:set>
                                    <p:animEffect transition="in" filter="blinds(horizontal)">
                                      <p:cBhvr>
                                        <p:cTn id="28" dur="500"/>
                                        <p:tgtEl>
                                          <p:spTgt spid="62467">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62467">
                                            <p:txEl>
                                              <p:pRg st="5" end="5"/>
                                            </p:txEl>
                                          </p:spTgt>
                                        </p:tgtEl>
                                        <p:attrNameLst>
                                          <p:attrName>style.visibility</p:attrName>
                                        </p:attrNameLst>
                                      </p:cBhvr>
                                      <p:to>
                                        <p:strVal val="visible"/>
                                      </p:to>
                                    </p:set>
                                    <p:animEffect transition="in" filter="blinds(horizontal)">
                                      <p:cBhvr>
                                        <p:cTn id="33" dur="500"/>
                                        <p:tgtEl>
                                          <p:spTgt spid="62467">
                                            <p:txEl>
                                              <p:pRg st="5" end="5"/>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62467">
                                            <p:txEl>
                                              <p:pRg st="6" end="6"/>
                                            </p:txEl>
                                          </p:spTgt>
                                        </p:tgtEl>
                                        <p:attrNameLst>
                                          <p:attrName>style.visibility</p:attrName>
                                        </p:attrNameLst>
                                      </p:cBhvr>
                                      <p:to>
                                        <p:strVal val="visible"/>
                                      </p:to>
                                    </p:set>
                                    <p:animEffect transition="in" filter="blinds(horizontal)">
                                      <p:cBhvr>
                                        <p:cTn id="38" dur="500"/>
                                        <p:tgtEl>
                                          <p:spTgt spid="62467">
                                            <p:txEl>
                                              <p:pRg st="6" end="6"/>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nodeType="clickEffect">
                                  <p:stCondLst>
                                    <p:cond delay="0"/>
                                  </p:stCondLst>
                                  <p:childTnLst>
                                    <p:set>
                                      <p:cBhvr>
                                        <p:cTn id="42" dur="1" fill="hold">
                                          <p:stCondLst>
                                            <p:cond delay="0"/>
                                          </p:stCondLst>
                                        </p:cTn>
                                        <p:tgtEl>
                                          <p:spTgt spid="62467">
                                            <p:txEl>
                                              <p:pRg st="7" end="7"/>
                                            </p:txEl>
                                          </p:spTgt>
                                        </p:tgtEl>
                                        <p:attrNameLst>
                                          <p:attrName>style.visibility</p:attrName>
                                        </p:attrNameLst>
                                      </p:cBhvr>
                                      <p:to>
                                        <p:strVal val="visible"/>
                                      </p:to>
                                    </p:set>
                                    <p:animEffect transition="in" filter="blinds(horizontal)">
                                      <p:cBhvr>
                                        <p:cTn id="43" dur="500"/>
                                        <p:tgtEl>
                                          <p:spTgt spid="624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en-US" sz="3200" smtClean="0"/>
              <a:t>HTML</a:t>
            </a:r>
          </a:p>
        </p:txBody>
      </p:sp>
      <p:sp>
        <p:nvSpPr>
          <p:cNvPr id="65539" name="Rectangle 3"/>
          <p:cNvSpPr>
            <a:spLocks noGrp="1" noChangeArrowheads="1"/>
          </p:cNvSpPr>
          <p:nvPr>
            <p:ph idx="1"/>
          </p:nvPr>
        </p:nvSpPr>
        <p:spPr>
          <a:xfrm>
            <a:off x="457200" y="1828799"/>
            <a:ext cx="8229600" cy="4892675"/>
          </a:xfrm>
        </p:spPr>
        <p:txBody>
          <a:bodyPr/>
          <a:lstStyle/>
          <a:p>
            <a:pPr algn="just"/>
            <a:r>
              <a:rPr lang="en-US" altLang="ko-KR" sz="2400" smtClean="0">
                <a:ea typeface="굴림"/>
                <a:cs typeface="굴림"/>
              </a:rPr>
              <a:t>HyperText Markup Language (Ngôn ngữ đánh dấu siêu văn bản)</a:t>
            </a:r>
          </a:p>
          <a:p>
            <a:pPr algn="just"/>
            <a:r>
              <a:rPr lang="en-US" altLang="en-US" sz="2400" smtClean="0"/>
              <a:t>HTML sử dụng các thẻ (tags) để </a:t>
            </a:r>
            <a:r>
              <a:rPr lang="en-US" altLang="en-US" sz="2400" b="1" smtClean="0"/>
              <a:t>định dạng</a:t>
            </a:r>
            <a:r>
              <a:rPr lang="en-US" altLang="en-US" sz="2400" smtClean="0"/>
              <a:t> dữ liệu</a:t>
            </a:r>
          </a:p>
          <a:p>
            <a:pPr algn="just"/>
            <a:r>
              <a:rPr lang="en-US" altLang="en-US" sz="2400" smtClean="0"/>
              <a:t>Trang HTML có phần mở rộng (đuôi) là .HTM hoặc .HTML</a:t>
            </a:r>
          </a:p>
          <a:p>
            <a:pPr algn="just"/>
            <a:r>
              <a:rPr lang="en-US" altLang="en-US" sz="2400" smtClean="0"/>
              <a:t>Có thể tạo trang HTML bằng bất cứ trình soạn thảo “văn bản thuần” nào (Notepad, EditPlus, Turbo Pascal,…)</a:t>
            </a:r>
          </a:p>
          <a:p>
            <a:pPr algn="just"/>
            <a:r>
              <a:rPr lang="en-US" altLang="en-US" sz="2400" smtClean="0"/>
              <a:t>Có nhiều trình soạn thảo HTML cho phép soạn thảo trực quan, kết quả sinh ra HTML tương ứng như:</a:t>
            </a:r>
          </a:p>
          <a:p>
            <a:pPr lvl="1" algn="just"/>
            <a:r>
              <a:rPr lang="en-US" altLang="en-US" sz="2000" smtClean="0"/>
              <a:t>Microsoft FrontPage</a:t>
            </a:r>
          </a:p>
          <a:p>
            <a:pPr lvl="1" algn="just"/>
            <a:r>
              <a:rPr lang="en-US" altLang="en-US" sz="2000" smtClean="0"/>
              <a:t>Macromedia Dreamweaver</a:t>
            </a:r>
          </a:p>
          <a:p>
            <a:pPr lvl="1" algn="just"/>
            <a:r>
              <a:rPr lang="en-US" altLang="en-US" sz="2000" smtClean="0"/>
              <a:t>…</a:t>
            </a:r>
            <a:endParaRPr lang="en-US" altLang="en-US" sz="2400" smtClean="0"/>
          </a:p>
        </p:txBody>
      </p:sp>
      <p:sp>
        <p:nvSpPr>
          <p:cNvPr id="27653"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2765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A60A5B5-9790-4A66-BA2A-66940F1400EA}" type="slidenum">
              <a:rPr lang="en-US" altLang="en-US" smtClean="0">
                <a:solidFill>
                  <a:schemeClr val="bg1"/>
                </a:solidFill>
              </a:rPr>
              <a:pPr/>
              <a:t>5</a:t>
            </a:fld>
            <a:endParaRPr lang="en-US" alt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 calcmode="lin" valueType="num">
                                      <p:cBhvr additive="base">
                                        <p:cTn id="7" dur="500" fill="hold"/>
                                        <p:tgtEl>
                                          <p:spTgt spid="655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55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5539">
                                            <p:txEl>
                                              <p:pRg st="1" end="1"/>
                                            </p:txEl>
                                          </p:spTgt>
                                        </p:tgtEl>
                                        <p:attrNameLst>
                                          <p:attrName>style.visibility</p:attrName>
                                        </p:attrNameLst>
                                      </p:cBhvr>
                                      <p:to>
                                        <p:strVal val="visible"/>
                                      </p:to>
                                    </p:set>
                                    <p:anim calcmode="lin" valueType="num">
                                      <p:cBhvr additive="base">
                                        <p:cTn id="13" dur="500" fill="hold"/>
                                        <p:tgtEl>
                                          <p:spTgt spid="655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55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5539">
                                            <p:txEl>
                                              <p:pRg st="7" end="7"/>
                                            </p:txEl>
                                          </p:spTgt>
                                        </p:tgtEl>
                                        <p:attrNameLst>
                                          <p:attrName>style.visibility</p:attrName>
                                        </p:attrNameLst>
                                      </p:cBhvr>
                                      <p:to>
                                        <p:strVal val="visible"/>
                                      </p:to>
                                    </p:set>
                                    <p:anim calcmode="lin" valueType="num">
                                      <p:cBhvr additive="base">
                                        <p:cTn id="19" dur="500" fill="hold"/>
                                        <p:tgtEl>
                                          <p:spTgt spid="65539">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53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5539">
                                            <p:txEl>
                                              <p:pRg st="2" end="2"/>
                                            </p:txEl>
                                          </p:spTgt>
                                        </p:tgtEl>
                                        <p:attrNameLst>
                                          <p:attrName>style.visibility</p:attrName>
                                        </p:attrNameLst>
                                      </p:cBhvr>
                                      <p:to>
                                        <p:strVal val="visible"/>
                                      </p:to>
                                    </p:set>
                                    <p:anim calcmode="lin" valueType="num">
                                      <p:cBhvr additive="base">
                                        <p:cTn id="25" dur="500" fill="hold"/>
                                        <p:tgtEl>
                                          <p:spTgt spid="6553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55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5539">
                                            <p:txEl>
                                              <p:pRg st="3" end="3"/>
                                            </p:txEl>
                                          </p:spTgt>
                                        </p:tgtEl>
                                        <p:attrNameLst>
                                          <p:attrName>style.visibility</p:attrName>
                                        </p:attrNameLst>
                                      </p:cBhvr>
                                      <p:to>
                                        <p:strVal val="visible"/>
                                      </p:to>
                                    </p:set>
                                    <p:anim calcmode="lin" valueType="num">
                                      <p:cBhvr additive="base">
                                        <p:cTn id="31" dur="500" fill="hold"/>
                                        <p:tgtEl>
                                          <p:spTgt spid="6553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553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5539">
                                            <p:txEl>
                                              <p:pRg st="4" end="4"/>
                                            </p:txEl>
                                          </p:spTgt>
                                        </p:tgtEl>
                                        <p:attrNameLst>
                                          <p:attrName>style.visibility</p:attrName>
                                        </p:attrNameLst>
                                      </p:cBhvr>
                                      <p:to>
                                        <p:strVal val="visible"/>
                                      </p:to>
                                    </p:set>
                                    <p:anim calcmode="lin" valueType="num">
                                      <p:cBhvr additive="base">
                                        <p:cTn id="37" dur="500" fill="hold"/>
                                        <p:tgtEl>
                                          <p:spTgt spid="6553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55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5539">
                                            <p:txEl>
                                              <p:pRg st="5" end="5"/>
                                            </p:txEl>
                                          </p:spTgt>
                                        </p:tgtEl>
                                        <p:attrNameLst>
                                          <p:attrName>style.visibility</p:attrName>
                                        </p:attrNameLst>
                                      </p:cBhvr>
                                      <p:to>
                                        <p:strVal val="visible"/>
                                      </p:to>
                                    </p:set>
                                    <p:anim calcmode="lin" valueType="num">
                                      <p:cBhvr additive="base">
                                        <p:cTn id="43" dur="500" fill="hold"/>
                                        <p:tgtEl>
                                          <p:spTgt spid="65539">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553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5539">
                                            <p:txEl>
                                              <p:pRg st="6" end="6"/>
                                            </p:txEl>
                                          </p:spTgt>
                                        </p:tgtEl>
                                        <p:attrNameLst>
                                          <p:attrName>style.visibility</p:attrName>
                                        </p:attrNameLst>
                                      </p:cBhvr>
                                      <p:to>
                                        <p:strVal val="visible"/>
                                      </p:to>
                                    </p:set>
                                    <p:anim calcmode="lin" valueType="num">
                                      <p:cBhvr additive="base">
                                        <p:cTn id="49" dur="500" fill="hold"/>
                                        <p:tgtEl>
                                          <p:spTgt spid="65539">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553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en-US" sz="3200" smtClean="0"/>
              <a:t>Cấu trúc HTML</a:t>
            </a:r>
          </a:p>
        </p:txBody>
      </p:sp>
      <p:sp>
        <p:nvSpPr>
          <p:cNvPr id="65539" name="Rectangle 3"/>
          <p:cNvSpPr>
            <a:spLocks noGrp="1" noChangeArrowheads="1"/>
          </p:cNvSpPr>
          <p:nvPr>
            <p:ph idx="1"/>
          </p:nvPr>
        </p:nvSpPr>
        <p:spPr/>
        <p:txBody>
          <a:bodyPr/>
          <a:lstStyle/>
          <a:p>
            <a:pPr lvl="1">
              <a:lnSpc>
                <a:spcPct val="80000"/>
              </a:lnSpc>
            </a:pPr>
            <a:r>
              <a:rPr lang="en-US" altLang="ko-KR" sz="2400" smtClean="0">
                <a:ea typeface="굴림"/>
                <a:cs typeface="굴림"/>
              </a:rPr>
              <a:t>&lt;html&gt; </a:t>
            </a:r>
          </a:p>
          <a:p>
            <a:pPr lvl="1">
              <a:lnSpc>
                <a:spcPct val="80000"/>
              </a:lnSpc>
            </a:pPr>
            <a:r>
              <a:rPr lang="en-US" altLang="ko-KR" sz="2400" smtClean="0">
                <a:ea typeface="굴림"/>
                <a:cs typeface="굴림"/>
              </a:rPr>
              <a:t>    &lt;head&gt; </a:t>
            </a:r>
          </a:p>
          <a:p>
            <a:pPr lvl="1">
              <a:lnSpc>
                <a:spcPct val="80000"/>
              </a:lnSpc>
            </a:pPr>
            <a:r>
              <a:rPr lang="en-US" altLang="ko-KR" sz="2400" smtClean="0">
                <a:ea typeface="굴림"/>
                <a:cs typeface="굴림"/>
              </a:rPr>
              <a:t>         &lt;title&gt;Title of page&lt;/title&gt; </a:t>
            </a:r>
          </a:p>
          <a:p>
            <a:pPr lvl="1">
              <a:lnSpc>
                <a:spcPct val="80000"/>
              </a:lnSpc>
            </a:pPr>
            <a:r>
              <a:rPr lang="en-US" altLang="ko-KR" sz="2400" smtClean="0">
                <a:ea typeface="굴림"/>
                <a:cs typeface="굴림"/>
              </a:rPr>
              <a:t>    &lt;/head&gt; </a:t>
            </a:r>
          </a:p>
          <a:p>
            <a:pPr lvl="1">
              <a:lnSpc>
                <a:spcPct val="80000"/>
              </a:lnSpc>
            </a:pPr>
            <a:r>
              <a:rPr lang="en-US" altLang="ko-KR" sz="2400" smtClean="0">
                <a:ea typeface="굴림"/>
                <a:cs typeface="굴림"/>
              </a:rPr>
              <a:t>    &lt;body&gt; </a:t>
            </a:r>
          </a:p>
          <a:p>
            <a:pPr lvl="1">
              <a:lnSpc>
                <a:spcPct val="80000"/>
              </a:lnSpc>
            </a:pPr>
            <a:r>
              <a:rPr lang="en-US" altLang="ko-KR" sz="2400" smtClean="0">
                <a:ea typeface="굴림"/>
                <a:cs typeface="굴림"/>
              </a:rPr>
              <a:t>           This is my first homepage. &lt;b&gt;This text is bold&lt;/b&gt;</a:t>
            </a:r>
          </a:p>
          <a:p>
            <a:pPr lvl="1">
              <a:lnSpc>
                <a:spcPct val="80000"/>
              </a:lnSpc>
            </a:pPr>
            <a:r>
              <a:rPr lang="en-US" altLang="ko-KR" sz="2400" smtClean="0">
                <a:ea typeface="굴림"/>
                <a:cs typeface="굴림"/>
              </a:rPr>
              <a:t>    &lt;/body&gt; </a:t>
            </a:r>
          </a:p>
          <a:p>
            <a:pPr lvl="1">
              <a:lnSpc>
                <a:spcPct val="80000"/>
              </a:lnSpc>
            </a:pPr>
            <a:r>
              <a:rPr lang="en-US" altLang="ko-KR" sz="2400" smtClean="0">
                <a:ea typeface="굴림"/>
                <a:cs typeface="굴림"/>
              </a:rPr>
              <a:t>&lt;/html&gt;</a:t>
            </a:r>
            <a:endParaRPr lang="en-US" altLang="en-US" sz="3200" smtClean="0"/>
          </a:p>
        </p:txBody>
      </p:sp>
      <p:sp>
        <p:nvSpPr>
          <p:cNvPr id="28677"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2867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47EF62-5986-4CC8-A8C3-56F5BACECC21}" type="slidenum">
              <a:rPr lang="en-US" altLang="en-US" smtClean="0">
                <a:solidFill>
                  <a:schemeClr val="bg1"/>
                </a:solidFill>
              </a:rPr>
              <a:pPr/>
              <a:t>6</a:t>
            </a:fld>
            <a:endParaRPr lang="en-US" alt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 calcmode="lin" valueType="num">
                                      <p:cBhvr additive="base">
                                        <p:cTn id="7" dur="500" fill="hold"/>
                                        <p:tgtEl>
                                          <p:spTgt spid="655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55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5539">
                                            <p:txEl>
                                              <p:pRg st="1" end="1"/>
                                            </p:txEl>
                                          </p:spTgt>
                                        </p:tgtEl>
                                        <p:attrNameLst>
                                          <p:attrName>style.visibility</p:attrName>
                                        </p:attrNameLst>
                                      </p:cBhvr>
                                      <p:to>
                                        <p:strVal val="visible"/>
                                      </p:to>
                                    </p:set>
                                    <p:anim calcmode="lin" valueType="num">
                                      <p:cBhvr additive="base">
                                        <p:cTn id="13" dur="500" fill="hold"/>
                                        <p:tgtEl>
                                          <p:spTgt spid="655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55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5539">
                                            <p:txEl>
                                              <p:pRg st="2" end="2"/>
                                            </p:txEl>
                                          </p:spTgt>
                                        </p:tgtEl>
                                        <p:attrNameLst>
                                          <p:attrName>style.visibility</p:attrName>
                                        </p:attrNameLst>
                                      </p:cBhvr>
                                      <p:to>
                                        <p:strVal val="visible"/>
                                      </p:to>
                                    </p:set>
                                    <p:anim calcmode="lin" valueType="num">
                                      <p:cBhvr additive="base">
                                        <p:cTn id="19" dur="500" fill="hold"/>
                                        <p:tgtEl>
                                          <p:spTgt spid="6553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5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5539">
                                            <p:txEl>
                                              <p:pRg st="3" end="3"/>
                                            </p:txEl>
                                          </p:spTgt>
                                        </p:tgtEl>
                                        <p:attrNameLst>
                                          <p:attrName>style.visibility</p:attrName>
                                        </p:attrNameLst>
                                      </p:cBhvr>
                                      <p:to>
                                        <p:strVal val="visible"/>
                                      </p:to>
                                    </p:set>
                                    <p:anim calcmode="lin" valueType="num">
                                      <p:cBhvr additive="base">
                                        <p:cTn id="25" dur="500" fill="hold"/>
                                        <p:tgtEl>
                                          <p:spTgt spid="6553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553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5539">
                                            <p:txEl>
                                              <p:pRg st="4" end="4"/>
                                            </p:txEl>
                                          </p:spTgt>
                                        </p:tgtEl>
                                        <p:attrNameLst>
                                          <p:attrName>style.visibility</p:attrName>
                                        </p:attrNameLst>
                                      </p:cBhvr>
                                      <p:to>
                                        <p:strVal val="visible"/>
                                      </p:to>
                                    </p:set>
                                    <p:anim calcmode="lin" valueType="num">
                                      <p:cBhvr additive="base">
                                        <p:cTn id="31" dur="500" fill="hold"/>
                                        <p:tgtEl>
                                          <p:spTgt spid="6553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55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5539">
                                            <p:txEl>
                                              <p:pRg st="5" end="5"/>
                                            </p:txEl>
                                          </p:spTgt>
                                        </p:tgtEl>
                                        <p:attrNameLst>
                                          <p:attrName>style.visibility</p:attrName>
                                        </p:attrNameLst>
                                      </p:cBhvr>
                                      <p:to>
                                        <p:strVal val="visible"/>
                                      </p:to>
                                    </p:set>
                                    <p:anim calcmode="lin" valueType="num">
                                      <p:cBhvr additive="base">
                                        <p:cTn id="37" dur="500" fill="hold"/>
                                        <p:tgtEl>
                                          <p:spTgt spid="6553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553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5539">
                                            <p:txEl>
                                              <p:pRg st="6" end="6"/>
                                            </p:txEl>
                                          </p:spTgt>
                                        </p:tgtEl>
                                        <p:attrNameLst>
                                          <p:attrName>style.visibility</p:attrName>
                                        </p:attrNameLst>
                                      </p:cBhvr>
                                      <p:to>
                                        <p:strVal val="visible"/>
                                      </p:to>
                                    </p:set>
                                    <p:anim calcmode="lin" valueType="num">
                                      <p:cBhvr additive="base">
                                        <p:cTn id="43" dur="500" fill="hold"/>
                                        <p:tgtEl>
                                          <p:spTgt spid="6553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553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5539">
                                            <p:txEl>
                                              <p:pRg st="7" end="7"/>
                                            </p:txEl>
                                          </p:spTgt>
                                        </p:tgtEl>
                                        <p:attrNameLst>
                                          <p:attrName>style.visibility</p:attrName>
                                        </p:attrNameLst>
                                      </p:cBhvr>
                                      <p:to>
                                        <p:strVal val="visible"/>
                                      </p:to>
                                    </p:set>
                                    <p:anim calcmode="lin" valueType="num">
                                      <p:cBhvr additive="base">
                                        <p:cTn id="49" dur="500" fill="hold"/>
                                        <p:tgtEl>
                                          <p:spTgt spid="6553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553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ltLang="en-US" sz="3200" smtClean="0"/>
              <a:t>Thẻ HTML</a:t>
            </a:r>
          </a:p>
        </p:txBody>
      </p:sp>
      <p:sp>
        <p:nvSpPr>
          <p:cNvPr id="65539" name="Rectangle 3"/>
          <p:cNvSpPr>
            <a:spLocks noGrp="1" noChangeArrowheads="1"/>
          </p:cNvSpPr>
          <p:nvPr>
            <p:ph idx="1"/>
          </p:nvPr>
        </p:nvSpPr>
        <p:spPr/>
        <p:txBody>
          <a:bodyPr/>
          <a:lstStyle/>
          <a:p>
            <a:pPr algn="just"/>
            <a:r>
              <a:rPr lang="en-US" altLang="en-US" sz="2400" smtClean="0"/>
              <a:t>HTML sử dụng các thẻ (tags) để </a:t>
            </a:r>
            <a:r>
              <a:rPr lang="en-US" altLang="en-US" sz="2400" b="1" smtClean="0"/>
              <a:t>định dạng</a:t>
            </a:r>
            <a:r>
              <a:rPr lang="en-US" altLang="en-US" sz="2400" smtClean="0"/>
              <a:t> dữ liệu</a:t>
            </a:r>
          </a:p>
          <a:p>
            <a:pPr algn="just">
              <a:spcBef>
                <a:spcPct val="30000"/>
              </a:spcBef>
            </a:pPr>
            <a:r>
              <a:rPr lang="en-US" altLang="en-US" sz="2400" smtClean="0"/>
              <a:t>Có nhiều thẻ, mỗi thẻ có 1 tên và mang ý nghĩa khác</a:t>
            </a:r>
          </a:p>
          <a:p>
            <a:pPr algn="just">
              <a:spcBef>
                <a:spcPct val="30000"/>
              </a:spcBef>
            </a:pPr>
            <a:r>
              <a:rPr lang="en-US" altLang="en-US" sz="2400" smtClean="0"/>
              <a:t>Có 2 loại thẻ: thẻ đóng và thẻ mở</a:t>
            </a:r>
          </a:p>
          <a:p>
            <a:pPr algn="just">
              <a:spcBef>
                <a:spcPct val="30000"/>
              </a:spcBef>
            </a:pPr>
            <a:r>
              <a:rPr lang="en-US" altLang="en-US" sz="2400" smtClean="0"/>
              <a:t>Cách viết thẻ:</a:t>
            </a:r>
          </a:p>
          <a:p>
            <a:pPr lvl="1" algn="just">
              <a:spcBef>
                <a:spcPct val="30000"/>
              </a:spcBef>
            </a:pPr>
            <a:r>
              <a:rPr lang="en-US" altLang="en-US" sz="2000" smtClean="0"/>
              <a:t>Thẻ mở: </a:t>
            </a:r>
            <a:r>
              <a:rPr lang="en-US" altLang="en-US" sz="2000" b="1" smtClean="0"/>
              <a:t>&lt;tên_thẻ&gt;</a:t>
            </a:r>
          </a:p>
          <a:p>
            <a:pPr lvl="1" algn="just">
              <a:spcBef>
                <a:spcPct val="30000"/>
              </a:spcBef>
              <a:buFontTx/>
              <a:buNone/>
            </a:pPr>
            <a:r>
              <a:rPr lang="en-US" altLang="en-US" sz="2000" smtClean="0"/>
              <a:t>	Ví dụ: &lt;u&gt;, &lt;p&gt;, &lt;img&gt;…</a:t>
            </a:r>
          </a:p>
          <a:p>
            <a:pPr lvl="1" algn="just">
              <a:spcBef>
                <a:spcPct val="30000"/>
              </a:spcBef>
            </a:pPr>
            <a:r>
              <a:rPr lang="en-US" altLang="en-US" sz="2000" smtClean="0"/>
              <a:t>Thẻ đóng tương ứng: </a:t>
            </a:r>
            <a:r>
              <a:rPr lang="en-US" altLang="en-US" sz="2000" b="1" smtClean="0"/>
              <a:t>&lt;/tên_thẻ&gt;</a:t>
            </a:r>
          </a:p>
          <a:p>
            <a:pPr lvl="1" algn="just">
              <a:spcBef>
                <a:spcPct val="30000"/>
              </a:spcBef>
              <a:buFontTx/>
              <a:buNone/>
            </a:pPr>
            <a:r>
              <a:rPr lang="en-US" altLang="en-US" sz="2000" smtClean="0"/>
              <a:t>	Ví dụ: &lt;/u&gt;, &lt;/p&gt;</a:t>
            </a:r>
          </a:p>
          <a:p>
            <a:pPr lvl="1" algn="just">
              <a:spcBef>
                <a:spcPct val="30000"/>
              </a:spcBef>
              <a:buFontTx/>
              <a:buNone/>
            </a:pPr>
            <a:r>
              <a:rPr lang="en-US" altLang="en-US" sz="2000" smtClean="0"/>
              <a:t>	Chú ý: luôn có thẻ mở nhưng có thể không có thẻ đóng tương ứng. Ví dụ: &lt;img&gt; không có thẻ đóng</a:t>
            </a:r>
            <a:endParaRPr lang="en-US" altLang="en-US" smtClean="0"/>
          </a:p>
          <a:p>
            <a:pPr algn="just"/>
            <a:endParaRPr lang="en-US" altLang="en-US" smtClean="0"/>
          </a:p>
        </p:txBody>
      </p:sp>
      <p:sp>
        <p:nvSpPr>
          <p:cNvPr id="29701"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29700"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3AF45-1F0A-4116-89F4-89E759759692}" type="slidenum">
              <a:rPr lang="en-US" altLang="en-US" smtClean="0">
                <a:solidFill>
                  <a:schemeClr val="bg1"/>
                </a:solidFill>
              </a:rPr>
              <a:pPr/>
              <a:t>7</a:t>
            </a:fld>
            <a:endParaRPr lang="en-US" altLang="en-US"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 calcmode="lin" valueType="num">
                                      <p:cBhvr additive="base">
                                        <p:cTn id="7" dur="500" fill="hold"/>
                                        <p:tgtEl>
                                          <p:spTgt spid="655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55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5539">
                                            <p:txEl>
                                              <p:pRg st="8" end="8"/>
                                            </p:txEl>
                                          </p:spTgt>
                                        </p:tgtEl>
                                        <p:attrNameLst>
                                          <p:attrName>style.visibility</p:attrName>
                                        </p:attrNameLst>
                                      </p:cBhvr>
                                      <p:to>
                                        <p:strVal val="visible"/>
                                      </p:to>
                                    </p:set>
                                    <p:anim calcmode="lin" valueType="num">
                                      <p:cBhvr additive="base">
                                        <p:cTn id="13" dur="500" fill="hold"/>
                                        <p:tgtEl>
                                          <p:spTgt spid="65539">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553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5539">
                                            <p:txEl>
                                              <p:pRg st="1" end="1"/>
                                            </p:txEl>
                                          </p:spTgt>
                                        </p:tgtEl>
                                        <p:attrNameLst>
                                          <p:attrName>style.visibility</p:attrName>
                                        </p:attrNameLst>
                                      </p:cBhvr>
                                      <p:to>
                                        <p:strVal val="visible"/>
                                      </p:to>
                                    </p:set>
                                    <p:anim calcmode="lin" valueType="num">
                                      <p:cBhvr additive="base">
                                        <p:cTn id="19" dur="500" fill="hold"/>
                                        <p:tgtEl>
                                          <p:spTgt spid="6553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5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5539">
                                            <p:txEl>
                                              <p:pRg st="2" end="2"/>
                                            </p:txEl>
                                          </p:spTgt>
                                        </p:tgtEl>
                                        <p:attrNameLst>
                                          <p:attrName>style.visibility</p:attrName>
                                        </p:attrNameLst>
                                      </p:cBhvr>
                                      <p:to>
                                        <p:strVal val="visible"/>
                                      </p:to>
                                    </p:set>
                                    <p:anim calcmode="lin" valueType="num">
                                      <p:cBhvr additive="base">
                                        <p:cTn id="25" dur="500" fill="hold"/>
                                        <p:tgtEl>
                                          <p:spTgt spid="6553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55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5539">
                                            <p:txEl>
                                              <p:pRg st="3" end="3"/>
                                            </p:txEl>
                                          </p:spTgt>
                                        </p:tgtEl>
                                        <p:attrNameLst>
                                          <p:attrName>style.visibility</p:attrName>
                                        </p:attrNameLst>
                                      </p:cBhvr>
                                      <p:to>
                                        <p:strVal val="visible"/>
                                      </p:to>
                                    </p:set>
                                    <p:anim calcmode="lin" valueType="num">
                                      <p:cBhvr additive="base">
                                        <p:cTn id="31" dur="500" fill="hold"/>
                                        <p:tgtEl>
                                          <p:spTgt spid="6553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553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5539">
                                            <p:txEl>
                                              <p:pRg st="4" end="4"/>
                                            </p:txEl>
                                          </p:spTgt>
                                        </p:tgtEl>
                                        <p:attrNameLst>
                                          <p:attrName>style.visibility</p:attrName>
                                        </p:attrNameLst>
                                      </p:cBhvr>
                                      <p:to>
                                        <p:strVal val="visible"/>
                                      </p:to>
                                    </p:set>
                                    <p:anim calcmode="lin" valueType="num">
                                      <p:cBhvr additive="base">
                                        <p:cTn id="37" dur="500" fill="hold"/>
                                        <p:tgtEl>
                                          <p:spTgt spid="6553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55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5539">
                                            <p:txEl>
                                              <p:pRg st="5" end="5"/>
                                            </p:txEl>
                                          </p:spTgt>
                                        </p:tgtEl>
                                        <p:attrNameLst>
                                          <p:attrName>style.visibility</p:attrName>
                                        </p:attrNameLst>
                                      </p:cBhvr>
                                      <p:to>
                                        <p:strVal val="visible"/>
                                      </p:to>
                                    </p:set>
                                    <p:anim calcmode="lin" valueType="num">
                                      <p:cBhvr additive="base">
                                        <p:cTn id="43" dur="500" fill="hold"/>
                                        <p:tgtEl>
                                          <p:spTgt spid="65539">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553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5539">
                                            <p:txEl>
                                              <p:pRg st="6" end="6"/>
                                            </p:txEl>
                                          </p:spTgt>
                                        </p:tgtEl>
                                        <p:attrNameLst>
                                          <p:attrName>style.visibility</p:attrName>
                                        </p:attrNameLst>
                                      </p:cBhvr>
                                      <p:to>
                                        <p:strVal val="visible"/>
                                      </p:to>
                                    </p:set>
                                    <p:anim calcmode="lin" valueType="num">
                                      <p:cBhvr additive="base">
                                        <p:cTn id="49" dur="500" fill="hold"/>
                                        <p:tgtEl>
                                          <p:spTgt spid="65539">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553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65539">
                                            <p:txEl>
                                              <p:pRg st="7" end="7"/>
                                            </p:txEl>
                                          </p:spTgt>
                                        </p:tgtEl>
                                        <p:attrNameLst>
                                          <p:attrName>style.visibility</p:attrName>
                                        </p:attrNameLst>
                                      </p:cBhvr>
                                      <p:to>
                                        <p:strVal val="visible"/>
                                      </p:to>
                                    </p:set>
                                    <p:anim calcmode="lin" valueType="num">
                                      <p:cBhvr additive="base">
                                        <p:cTn id="55" dur="500" fill="hold"/>
                                        <p:tgtEl>
                                          <p:spTgt spid="65539">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553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altLang="en-US" sz="3200" smtClean="0"/>
              <a:t>Intranet và Extranet</a:t>
            </a:r>
          </a:p>
        </p:txBody>
      </p:sp>
      <p:sp>
        <p:nvSpPr>
          <p:cNvPr id="30723" name="Content Placeholder 2"/>
          <p:cNvSpPr>
            <a:spLocks noGrp="1"/>
          </p:cNvSpPr>
          <p:nvPr>
            <p:ph sz="half" idx="1"/>
          </p:nvPr>
        </p:nvSpPr>
        <p:spPr/>
        <p:txBody>
          <a:bodyPr/>
          <a:lstStyle/>
          <a:p>
            <a:r>
              <a:rPr lang="en-US" altLang="en-US" sz="2000" b="1" smtClean="0"/>
              <a:t>I</a:t>
            </a:r>
            <a:r>
              <a:rPr lang="vi-VN" altLang="en-US" sz="2000" b="1" smtClean="0"/>
              <a:t>ntranet</a:t>
            </a:r>
            <a:r>
              <a:rPr lang="en-US" altLang="en-US" sz="2000" b="1" smtClean="0"/>
              <a:t>:</a:t>
            </a:r>
            <a:r>
              <a:rPr lang="vi-VN" altLang="en-US" sz="2000" b="1" smtClean="0"/>
              <a:t> </a:t>
            </a:r>
            <a:r>
              <a:rPr lang="vi-VN" altLang="en-US" sz="2000" smtClean="0"/>
              <a:t>hay còn gọi là mạng nội bộ</a:t>
            </a:r>
            <a:endParaRPr lang="en-US" altLang="en-US" sz="2000" smtClean="0"/>
          </a:p>
          <a:p>
            <a:r>
              <a:rPr lang="vi-VN" altLang="en-US" sz="2000" smtClean="0"/>
              <a:t>là một mạng có cấu trúc thượng tầng tương tự như mạng LAN.</a:t>
            </a:r>
            <a:endParaRPr lang="en-US" altLang="en-US" sz="2000" smtClean="0"/>
          </a:p>
          <a:p>
            <a:r>
              <a:rPr lang="en-US" altLang="en-US" sz="2000" smtClean="0"/>
              <a:t>khác biệt lớn nhất ở đây là thông tin trong mạng là nội bộ</a:t>
            </a:r>
          </a:p>
          <a:p>
            <a:r>
              <a:rPr lang="en-US" altLang="en-US" sz="2000" smtClean="0"/>
              <a:t>t</a:t>
            </a:r>
            <a:r>
              <a:rPr lang="vi-VN" altLang="en-US" sz="2000" smtClean="0"/>
              <a:t>ùy theo cấu hình của nhà quản trị (Admin) mà mỗi thông tin được hay không được cho phép gửi ra bên ngoài mạng</a:t>
            </a:r>
            <a:endParaRPr lang="en-US" altLang="en-US" sz="2000" smtClean="0"/>
          </a:p>
        </p:txBody>
      </p:sp>
      <p:sp>
        <p:nvSpPr>
          <p:cNvPr id="30724" name="Content Placeholder 5"/>
          <p:cNvSpPr>
            <a:spLocks noGrp="1"/>
          </p:cNvSpPr>
          <p:nvPr>
            <p:ph sz="half" idx="2"/>
          </p:nvPr>
        </p:nvSpPr>
        <p:spPr/>
        <p:txBody>
          <a:bodyPr/>
          <a:lstStyle/>
          <a:p>
            <a:r>
              <a:rPr lang="en-US" altLang="en-US" sz="2000" b="1" smtClean="0"/>
              <a:t>Extranet</a:t>
            </a:r>
            <a:r>
              <a:rPr lang="en-US" altLang="en-US" sz="2000" smtClean="0"/>
              <a:t> là một mạng máy tính cho phép kiểm soát truy cập từ bên ngoài.</a:t>
            </a:r>
          </a:p>
          <a:p>
            <a:r>
              <a:rPr lang="vi-VN" altLang="en-US" sz="2000" smtClean="0"/>
              <a:t>có thể được xem như một phần mở rộng của mạng nội bộ của một tổ chức </a:t>
            </a:r>
            <a:endParaRPr lang="en-US" altLang="en-US" sz="2000" smtClean="0"/>
          </a:p>
          <a:p>
            <a:r>
              <a:rPr lang="vi-VN" altLang="en-US" sz="2000" smtClean="0"/>
              <a:t>được mở rộng cho người dùng bên ngoài tổ chức, các nhà cung cấp hoặc các đối tác bên ngoài tại các địa điểm từ xa</a:t>
            </a:r>
            <a:endParaRPr lang="en-US" altLang="en-US" sz="2000" smtClean="0"/>
          </a:p>
          <a:p>
            <a:r>
              <a:rPr lang="en-US" altLang="en-US" sz="2000" smtClean="0"/>
              <a:t> Extranet liên kết với mạng intranet của những đối tác kinh doanh thông qua internet</a:t>
            </a:r>
          </a:p>
        </p:txBody>
      </p:sp>
      <p:sp>
        <p:nvSpPr>
          <p:cNvPr id="30725" name="Footer Placeholder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Hà Văn Sang - www.sanghv.com</a:t>
            </a:r>
          </a:p>
        </p:txBody>
      </p:sp>
      <p:sp>
        <p:nvSpPr>
          <p:cNvPr id="30726"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D5D1971-6840-4C94-9615-64E6DEFAC9A9}" type="slidenum">
              <a:rPr lang="en-US" altLang="en-US" smtClean="0">
                <a:solidFill>
                  <a:schemeClr val="bg1"/>
                </a:solidFill>
              </a:rPr>
              <a:pPr/>
              <a:t>8</a:t>
            </a:fld>
            <a:endParaRPr lang="en-US" altLang="en-US" smtClean="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altLang="en-US" sz="3200" smtClean="0"/>
              <a:t>Ưu-nhược điểm mạng extranet</a:t>
            </a:r>
          </a:p>
        </p:txBody>
      </p:sp>
      <p:sp>
        <p:nvSpPr>
          <p:cNvPr id="31747" name="Content Placeholder 2"/>
          <p:cNvSpPr>
            <a:spLocks noGrp="1"/>
          </p:cNvSpPr>
          <p:nvPr>
            <p:ph sz="half" idx="1"/>
          </p:nvPr>
        </p:nvSpPr>
        <p:spPr>
          <a:xfrm>
            <a:off x="457200" y="1828800"/>
            <a:ext cx="4800600" cy="5029200"/>
          </a:xfrm>
        </p:spPr>
        <p:txBody>
          <a:bodyPr/>
          <a:lstStyle/>
          <a:p>
            <a:r>
              <a:rPr lang="en-US" altLang="en-US" sz="2400" smtClean="0"/>
              <a:t>Ưu điểm:</a:t>
            </a:r>
          </a:p>
          <a:p>
            <a:pPr lvl="1"/>
            <a:r>
              <a:rPr lang="vi-VN" altLang="en-US" sz="2000" smtClean="0"/>
              <a:t>Trao đổi khối lượng lớn dữ liệu nhờ trao đổi dữ liệu điện tử (EDI)</a:t>
            </a:r>
          </a:p>
          <a:p>
            <a:pPr lvl="1"/>
            <a:r>
              <a:rPr lang="vi-VN" altLang="en-US" sz="2000" smtClean="0"/>
              <a:t>Độc quyền chia sẻ sản phẩm với các đối tác.</a:t>
            </a:r>
          </a:p>
          <a:p>
            <a:pPr lvl="1"/>
            <a:r>
              <a:rPr lang="vi-VN" altLang="en-US" sz="2000" smtClean="0"/>
              <a:t>Hợp tác với các công ty khác để nỗ lực phát triển chung</a:t>
            </a:r>
          </a:p>
          <a:p>
            <a:pPr lvl="1"/>
            <a:r>
              <a:rPr lang="vi-VN" altLang="en-US" sz="2000" smtClean="0"/>
              <a:t>Cùng nhau phát triển và sử dụng các chương trình đào tạo với các công ty khác</a:t>
            </a:r>
          </a:p>
          <a:p>
            <a:pPr lvl="1"/>
            <a:r>
              <a:rPr lang="vi-VN" altLang="en-US" sz="2000" smtClean="0"/>
              <a:t>Cung cấp hoặc truy cập vào các dịch vụ được cung cấp bởi một công ty với một nhóm các công ty khác.</a:t>
            </a:r>
          </a:p>
        </p:txBody>
      </p:sp>
      <p:sp>
        <p:nvSpPr>
          <p:cNvPr id="31748" name="Content Placeholder 3"/>
          <p:cNvSpPr>
            <a:spLocks noGrp="1"/>
          </p:cNvSpPr>
          <p:nvPr>
            <p:ph sz="half" idx="2"/>
          </p:nvPr>
        </p:nvSpPr>
        <p:spPr>
          <a:xfrm>
            <a:off x="5410200" y="1828800"/>
            <a:ext cx="3276600" cy="4495800"/>
          </a:xfrm>
        </p:spPr>
        <p:txBody>
          <a:bodyPr/>
          <a:lstStyle/>
          <a:p>
            <a:r>
              <a:rPr lang="en-US" altLang="en-US" sz="2000" smtClean="0"/>
              <a:t>Nhược điểm:</a:t>
            </a:r>
          </a:p>
          <a:p>
            <a:pPr lvl="1"/>
            <a:r>
              <a:rPr lang="vi-VN" altLang="en-US" sz="1800" smtClean="0"/>
              <a:t>Extranet có thể tốn kém để thực hiện và duy trì trong một tổ chức (ví dụ, phần cứng, phần mềm, chi phí đào tạo nhân viên), nếu tổ chức trong nội bộ chứ không phải là một nhà cung cấp dịch vụ ứng dụng.</a:t>
            </a:r>
          </a:p>
          <a:p>
            <a:pPr lvl="1"/>
            <a:r>
              <a:rPr lang="vi-VN" altLang="en-US" sz="1800" smtClean="0"/>
              <a:t>An ninh của Extranet có thể là một mối quan tâm khi lưu trữ thông tin có giá trị hoặc độc quyền.</a:t>
            </a:r>
          </a:p>
          <a:p>
            <a:pPr lvl="1"/>
            <a:endParaRPr lang="en-US" altLang="en-US" sz="1800" smtClean="0"/>
          </a:p>
        </p:txBody>
      </p:sp>
      <p:sp>
        <p:nvSpPr>
          <p:cNvPr id="3174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Hà Văn Sang - www.sanghv.com</a:t>
            </a:r>
          </a:p>
        </p:txBody>
      </p:sp>
      <p:sp>
        <p:nvSpPr>
          <p:cNvPr id="3175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A831F36-A28B-45B0-81FF-39A237810E39}" type="slidenum">
              <a:rPr lang="en-US" altLang="en-US" smtClean="0">
                <a:solidFill>
                  <a:schemeClr val="bg1"/>
                </a:solidFill>
              </a:rPr>
              <a:pPr/>
              <a:t>9</a:t>
            </a:fld>
            <a:endParaRPr lang="en-US" altLang="en-US" smtClean="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altLang="en-US" sz="3200" smtClean="0"/>
              <a:t>Các trình duyệt web thông dụng</a:t>
            </a:r>
            <a:endParaRPr lang="en-US" altLang="en-US" sz="3200" smtClean="0"/>
          </a:p>
        </p:txBody>
      </p:sp>
      <p:sp>
        <p:nvSpPr>
          <p:cNvPr id="3174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Hà Văn Sang - www.sanghv.com</a:t>
            </a:r>
          </a:p>
        </p:txBody>
      </p:sp>
      <p:sp>
        <p:nvSpPr>
          <p:cNvPr id="3175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A831F36-A28B-45B0-81FF-39A237810E39}" type="slidenum">
              <a:rPr lang="en-US" altLang="en-US" smtClean="0">
                <a:solidFill>
                  <a:schemeClr val="bg1"/>
                </a:solidFill>
              </a:rPr>
              <a:pPr/>
              <a:t>10</a:t>
            </a:fld>
            <a:endParaRPr lang="en-US" altLang="en-US" smtClean="0">
              <a:solidFill>
                <a:schemeClr val="bg1"/>
              </a:solidFill>
            </a:endParaRPr>
          </a:p>
        </p:txBody>
      </p:sp>
      <p:sp>
        <p:nvSpPr>
          <p:cNvPr id="2" name="Content Placeholder 1"/>
          <p:cNvSpPr>
            <a:spLocks noGrp="1"/>
          </p:cNvSpPr>
          <p:nvPr>
            <p:ph sz="half" idx="1"/>
          </p:nvPr>
        </p:nvSpPr>
        <p:spPr>
          <a:xfrm>
            <a:off x="457200" y="1828800"/>
            <a:ext cx="7696200" cy="4572000"/>
          </a:xfrm>
        </p:spPr>
        <p:txBody>
          <a:bodyPr/>
          <a:lstStyle/>
          <a:p>
            <a:pPr>
              <a:lnSpc>
                <a:spcPct val="150000"/>
              </a:lnSpc>
            </a:pPr>
            <a:r>
              <a:rPr lang="en-US">
                <a:hlinkClick r:id="rId2"/>
              </a:rPr>
              <a:t>https://</a:t>
            </a:r>
            <a:r>
              <a:rPr lang="en-US">
                <a:hlinkClick r:id="rId2"/>
              </a:rPr>
              <a:t>www.google.com/intl/vi_vn/chrome</a:t>
            </a:r>
            <a:r>
              <a:rPr lang="en-US" smtClean="0">
                <a:hlinkClick r:id="rId2"/>
              </a:rPr>
              <a:t>/</a:t>
            </a:r>
            <a:endParaRPr lang="en-US" smtClean="0"/>
          </a:p>
          <a:p>
            <a:pPr>
              <a:lnSpc>
                <a:spcPct val="150000"/>
              </a:lnSpc>
            </a:pPr>
            <a:r>
              <a:rPr lang="en-US">
                <a:hlinkClick r:id="rId3"/>
              </a:rPr>
              <a:t>https://</a:t>
            </a:r>
            <a:r>
              <a:rPr lang="en-US">
                <a:hlinkClick r:id="rId3"/>
              </a:rPr>
              <a:t>www.mozilla.org/vi/firefox/new</a:t>
            </a:r>
            <a:r>
              <a:rPr lang="en-US" smtClean="0">
                <a:hlinkClick r:id="rId3"/>
              </a:rPr>
              <a:t>/</a:t>
            </a:r>
            <a:endParaRPr lang="en-US" smtClean="0"/>
          </a:p>
          <a:p>
            <a:pPr>
              <a:lnSpc>
                <a:spcPct val="150000"/>
              </a:lnSpc>
            </a:pPr>
            <a:r>
              <a:rPr lang="en-US">
                <a:hlinkClick r:id="rId4"/>
              </a:rPr>
              <a:t>https</a:t>
            </a:r>
            <a:r>
              <a:rPr lang="en-US">
                <a:hlinkClick r:id="rId4"/>
              </a:rPr>
              <a:t>://</a:t>
            </a:r>
            <a:r>
              <a:rPr lang="en-US" smtClean="0">
                <a:hlinkClick r:id="rId4"/>
              </a:rPr>
              <a:t>www.opera.com/vi</a:t>
            </a:r>
            <a:endParaRPr lang="en-US" smtClean="0"/>
          </a:p>
          <a:p>
            <a:pPr>
              <a:lnSpc>
                <a:spcPct val="150000"/>
              </a:lnSpc>
            </a:pPr>
            <a:r>
              <a:rPr lang="en-US">
                <a:hlinkClick r:id="rId5"/>
              </a:rPr>
              <a:t>https</a:t>
            </a:r>
            <a:r>
              <a:rPr lang="en-US">
                <a:hlinkClick r:id="rId5"/>
              </a:rPr>
              <a:t>://</a:t>
            </a:r>
            <a:r>
              <a:rPr lang="en-US" smtClean="0">
                <a:hlinkClick r:id="rId5"/>
              </a:rPr>
              <a:t>support.microsoft.com/vi-vn/help/17621/internet-explorer-downloads</a:t>
            </a:r>
            <a:endParaRPr lang="en-US" smtClean="0"/>
          </a:p>
          <a:p>
            <a:pPr>
              <a:lnSpc>
                <a:spcPct val="150000"/>
              </a:lnSpc>
            </a:pPr>
            <a:r>
              <a:rPr lang="en-US" smtClean="0">
                <a:hlinkClick r:id="rId6"/>
              </a:rPr>
              <a:t>http://cococ.com</a:t>
            </a:r>
            <a:endParaRPr lang="en-US" smtClean="0"/>
          </a:p>
          <a:p>
            <a:endParaRPr lang="en-US" smtClean="0"/>
          </a:p>
          <a:p>
            <a:endParaRPr lang="en-US"/>
          </a:p>
        </p:txBody>
      </p:sp>
    </p:spTree>
    <p:extLst>
      <p:ext uri="{BB962C8B-B14F-4D97-AF65-F5344CB8AC3E}">
        <p14:creationId xmlns:p14="http://schemas.microsoft.com/office/powerpoint/2010/main" val="40359513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smtClean="0"/>
              <a:t>Bài tập &amp; thực hành</a:t>
            </a:r>
          </a:p>
        </p:txBody>
      </p:sp>
      <p:sp>
        <p:nvSpPr>
          <p:cNvPr id="35843" name="Rectangle 3"/>
          <p:cNvSpPr>
            <a:spLocks noGrp="1" noChangeArrowheads="1"/>
          </p:cNvSpPr>
          <p:nvPr>
            <p:ph idx="1"/>
          </p:nvPr>
        </p:nvSpPr>
        <p:spPr/>
        <p:txBody>
          <a:bodyPr/>
          <a:lstStyle/>
          <a:p>
            <a:pPr algn="just"/>
            <a:r>
              <a:rPr lang="en-US" altLang="en-US" smtClean="0"/>
              <a:t>Trả lời trắc nghiệm</a:t>
            </a:r>
          </a:p>
          <a:p>
            <a:pPr algn="just"/>
            <a:r>
              <a:rPr lang="en-US" altLang="en-US" smtClean="0"/>
              <a:t>Đặt câu hỏi</a:t>
            </a:r>
          </a:p>
          <a:p>
            <a:pPr algn="just"/>
            <a:r>
              <a:rPr lang="en-US" altLang="en-US" smtClean="0"/>
              <a:t>Bài tập về nhà</a:t>
            </a:r>
          </a:p>
        </p:txBody>
      </p:sp>
      <p:sp>
        <p:nvSpPr>
          <p:cNvPr id="3584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3584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0A72A11-07B2-4E46-9CC1-13DF99AF9767}" type="slidenum">
              <a:rPr lang="en-US" altLang="en-US" smtClean="0">
                <a:solidFill>
                  <a:schemeClr val="bg1"/>
                </a:solidFill>
              </a:rPr>
              <a:pPr/>
              <a:t>11</a:t>
            </a:fld>
            <a:endParaRPr lang="en-US" altLang="en-US" smtClean="0">
              <a:solidFill>
                <a:schemeClr val="bg1"/>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3110" y="3505200"/>
            <a:ext cx="5277779" cy="2819400"/>
          </a:xfrm>
          <a:prstGeom prst="rect">
            <a:avLst/>
          </a:prstGeom>
        </p:spPr>
      </p:pic>
    </p:spTree>
    <p:extLst>
      <p:ext uri="{BB962C8B-B14F-4D97-AF65-F5344CB8AC3E}">
        <p14:creationId xmlns:p14="http://schemas.microsoft.com/office/powerpoint/2010/main" val="12882086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smtClean="0"/>
              <a:t>Bài tập </a:t>
            </a:r>
            <a:r>
              <a:rPr lang="en-US" altLang="en-US" smtClean="0"/>
              <a:t>về nhà</a:t>
            </a:r>
            <a:endParaRPr lang="en-US" altLang="en-US" smtClean="0"/>
          </a:p>
        </p:txBody>
      </p:sp>
      <p:sp>
        <p:nvSpPr>
          <p:cNvPr id="35843" name="Rectangle 3"/>
          <p:cNvSpPr>
            <a:spLocks noGrp="1" noChangeArrowheads="1"/>
          </p:cNvSpPr>
          <p:nvPr>
            <p:ph idx="1"/>
          </p:nvPr>
        </p:nvSpPr>
        <p:spPr>
          <a:xfrm>
            <a:off x="457200" y="1828799"/>
            <a:ext cx="8382000" cy="4892675"/>
          </a:xfrm>
        </p:spPr>
        <p:txBody>
          <a:bodyPr/>
          <a:lstStyle/>
          <a:p>
            <a:pPr algn="just"/>
            <a:r>
              <a:rPr lang="en-US" altLang="en-US" sz="2000" smtClean="0"/>
              <a:t>Tìm hiểu </a:t>
            </a:r>
            <a:r>
              <a:rPr lang="en-US" altLang="en-US" sz="2000" smtClean="0"/>
              <a:t>website lltt.edu.vn và google.com. </a:t>
            </a:r>
            <a:r>
              <a:rPr lang="en-US" altLang="en-US" sz="2000" smtClean="0"/>
              <a:t>Yêu cầu xác định:</a:t>
            </a:r>
          </a:p>
          <a:p>
            <a:pPr lvl="1" algn="just"/>
            <a:r>
              <a:rPr lang="en-US" altLang="en-US" sz="2000" smtClean="0"/>
              <a:t>Thông tin liên quan: Tên </a:t>
            </a:r>
            <a:r>
              <a:rPr lang="en-US" altLang="en-US" sz="2000" smtClean="0"/>
              <a:t>miền, </a:t>
            </a:r>
            <a:r>
              <a:rPr lang="en-US" altLang="en-US" sz="2000" smtClean="0"/>
              <a:t>IP…</a:t>
            </a:r>
            <a:endParaRPr lang="en-US" altLang="en-US" sz="2000" smtClean="0"/>
          </a:p>
          <a:p>
            <a:pPr lvl="1" algn="just"/>
            <a:r>
              <a:rPr lang="en-US" altLang="en-US" sz="2000" smtClean="0"/>
              <a:t>Tổ </a:t>
            </a:r>
            <a:r>
              <a:rPr lang="en-US" altLang="en-US" sz="2000" smtClean="0"/>
              <a:t>chức: đăng ký, ngày hết hạn, ISP… </a:t>
            </a:r>
            <a:endParaRPr lang="en-US" altLang="en-US" sz="2000" smtClean="0"/>
          </a:p>
          <a:p>
            <a:pPr lvl="1" algn="just"/>
            <a:r>
              <a:rPr lang="en-US" altLang="en-US" sz="2000" smtClean="0"/>
              <a:t>Thông tin về máy chủ phục vụ</a:t>
            </a:r>
            <a:r>
              <a:rPr lang="en-US" altLang="en-US" sz="2000" smtClean="0"/>
              <a:t>…</a:t>
            </a:r>
          </a:p>
          <a:p>
            <a:pPr lvl="1" algn="just"/>
            <a:r>
              <a:rPr lang="en-US" altLang="en-US" sz="2000" smtClean="0"/>
              <a:t>Các tài nguyên cung cấp cho người dùng</a:t>
            </a:r>
            <a:endParaRPr lang="en-US" altLang="en-US" sz="2000" smtClean="0"/>
          </a:p>
          <a:p>
            <a:pPr algn="just"/>
            <a:r>
              <a:rPr lang="vi-VN" altLang="en-US" sz="2000" smtClean="0"/>
              <a:t>Hãy </a:t>
            </a:r>
            <a:r>
              <a:rPr lang="vi-VN" altLang="en-US" sz="2000" smtClean="0"/>
              <a:t>thực hiện những yêu cầu sau :</a:t>
            </a:r>
          </a:p>
          <a:p>
            <a:pPr lvl="1" algn="just"/>
            <a:r>
              <a:rPr lang="en-US" altLang="en-US" sz="2000" smtClean="0"/>
              <a:t>Đặt</a:t>
            </a:r>
            <a:r>
              <a:rPr lang="vi-VN" altLang="en-US" sz="2000" smtClean="0"/>
              <a:t> </a:t>
            </a:r>
            <a:r>
              <a:rPr lang="vi-VN" altLang="en-US" sz="2000" smtClean="0"/>
              <a:t>trang Web </a:t>
            </a:r>
            <a:r>
              <a:rPr lang="en-US" altLang="en-US" sz="2000" smtClean="0"/>
              <a:t>lttc.edu.vn</a:t>
            </a:r>
            <a:r>
              <a:rPr lang="vi-VN" altLang="en-US" sz="2000" smtClean="0"/>
              <a:t> </a:t>
            </a:r>
            <a:r>
              <a:rPr lang="vi-VN" altLang="en-US" sz="2000" smtClean="0"/>
              <a:t>làm trang chủ mặc </a:t>
            </a:r>
            <a:r>
              <a:rPr lang="vi-VN" altLang="en-US" sz="2000" smtClean="0"/>
              <a:t>định</a:t>
            </a:r>
            <a:r>
              <a:rPr lang="en-US" altLang="en-US" sz="2000" smtClean="0"/>
              <a:t> cho trình duyệt Chrome</a:t>
            </a:r>
            <a:endParaRPr lang="vi-VN" altLang="en-US" sz="2000" smtClean="0"/>
          </a:p>
          <a:p>
            <a:pPr lvl="1" algn="just"/>
            <a:r>
              <a:rPr lang="en-US" altLang="en-US" sz="2000" smtClean="0"/>
              <a:t>Đặt trang tìm kiếm mặc định là google.com</a:t>
            </a:r>
            <a:endParaRPr lang="vi-VN" altLang="en-US" sz="2000" smtClean="0"/>
          </a:p>
          <a:p>
            <a:pPr lvl="1" algn="just"/>
            <a:r>
              <a:rPr lang="vi-VN" altLang="en-US" sz="2000" smtClean="0"/>
              <a:t>Thêm trang web </a:t>
            </a:r>
            <a:r>
              <a:rPr lang="en-US" altLang="en-US" sz="2000" smtClean="0"/>
              <a:t>sv.lttc</a:t>
            </a:r>
            <a:r>
              <a:rPr lang="vi-VN" altLang="en-US" sz="2000" smtClean="0"/>
              <a:t>.edu.vn </a:t>
            </a:r>
            <a:r>
              <a:rPr lang="vi-VN" altLang="en-US" sz="2000" smtClean="0"/>
              <a:t>vào danh sách những trang web quan tâm</a:t>
            </a:r>
          </a:p>
          <a:p>
            <a:pPr lvl="1" algn="just"/>
            <a:r>
              <a:rPr lang="vi-VN" altLang="en-US" sz="2000" smtClean="0"/>
              <a:t>Thay đổi tùy chọn browsers để không cho phải tải về những hình ảnh</a:t>
            </a:r>
            <a:endParaRPr lang="en-US" altLang="en-US" sz="2000" smtClean="0"/>
          </a:p>
        </p:txBody>
      </p:sp>
      <p:sp>
        <p:nvSpPr>
          <p:cNvPr id="3584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solidFill>
                  <a:schemeClr val="bg1"/>
                </a:solidFill>
              </a:rPr>
              <a:t>www.sanghv.com</a:t>
            </a:r>
          </a:p>
        </p:txBody>
      </p:sp>
      <p:sp>
        <p:nvSpPr>
          <p:cNvPr id="3584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0A72A11-07B2-4E46-9CC1-13DF99AF9767}" type="slidenum">
              <a:rPr lang="en-US" altLang="en-US" smtClean="0">
                <a:solidFill>
                  <a:schemeClr val="bg1"/>
                </a:solidFill>
              </a:rPr>
              <a:pPr/>
              <a:t>12</a:t>
            </a:fld>
            <a:endParaRPr lang="en-US" altLang="en-US" smtClean="0">
              <a:solidFill>
                <a:schemeClr val="bg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WordArt 2"/>
          <p:cNvSpPr>
            <a:spLocks noChangeArrowheads="1" noChangeShapeType="1" noTextEdit="1"/>
          </p:cNvSpPr>
          <p:nvPr/>
        </p:nvSpPr>
        <p:spPr bwMode="gray">
          <a:xfrm>
            <a:off x="2175669" y="3048000"/>
            <a:ext cx="4495800" cy="609600"/>
          </a:xfrm>
          <a:prstGeom prst="rect">
            <a:avLst/>
          </a:prstGeom>
        </p:spPr>
        <p:txBody>
          <a:bodyPr wrap="none" fromWordArt="1">
            <a:prstTxWarp prst="textDeflate">
              <a:avLst>
                <a:gd name="adj" fmla="val 0"/>
              </a:avLst>
            </a:prstTxWarp>
          </a:bodyPr>
          <a:lstStyle/>
          <a:p>
            <a:pPr algn="ctr"/>
            <a:r>
              <a:rPr lang="en-US" sz="3600" b="1" kern="10">
                <a:ln w="19050">
                  <a:solidFill>
                    <a:srgbClr val="FFFFFF"/>
                  </a:solidFill>
                  <a:round/>
                  <a:headEnd/>
                  <a:tailEnd/>
                </a:ln>
                <a:solidFill>
                  <a:schemeClr val="accent1"/>
                </a:solidFill>
                <a:effectLst>
                  <a:outerShdw dist="53882" dir="2700000" algn="ctr" rotWithShape="0">
                    <a:schemeClr val="tx1">
                      <a:alpha val="50000"/>
                    </a:schemeClr>
                  </a:outerShdw>
                </a:effectLst>
                <a:cs typeface="Arial" panose="020B0604020202020204" pitchFamily="34" charset="0"/>
              </a:rPr>
              <a:t>Thank You !</a:t>
            </a:r>
          </a:p>
        </p:txBody>
      </p:sp>
      <p:sp>
        <p:nvSpPr>
          <p:cNvPr id="38915" name="Rectangle 3"/>
          <p:cNvSpPr>
            <a:spLocks noGrp="1" noChangeArrowheads="1"/>
          </p:cNvSpPr>
          <p:nvPr>
            <p:ph type="subTitle" idx="1"/>
          </p:nvPr>
        </p:nvSpPr>
        <p:spPr bwMode="black">
          <a:xfrm>
            <a:off x="1524000" y="5410200"/>
            <a:ext cx="2819400" cy="381000"/>
          </a:xfrm>
        </p:spPr>
        <p:txBody>
          <a:bodyPr/>
          <a:lstStyle/>
          <a:p>
            <a:r>
              <a:rPr lang="en-US" altLang="en-US" sz="3200" smtClean="0"/>
              <a:t>Khoa CNTT</a:t>
            </a:r>
          </a:p>
          <a:p>
            <a:endParaRPr lang="en-US" altLang="en-US" sz="32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emePP_nvdo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PP_nvdon" id="{7B68A0F4-F325-4874-894E-B9E7D737E050}" vid="{CCCAF17B-6651-4D49-9705-493E5A594B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ThemePP_nvdon</Template>
  <TotalTime>0</TotalTime>
  <Words>859</Words>
  <Application>Microsoft Office PowerPoint</Application>
  <PresentationFormat>On-screen Show (4:3)</PresentationFormat>
  <Paragraphs>112</Paragraphs>
  <Slides>13</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9" baseType="lpstr">
      <vt:lpstr>Arial</vt:lpstr>
      <vt:lpstr>Calibri</vt:lpstr>
      <vt:lpstr>굴림</vt:lpstr>
      <vt:lpstr>Wingdings</vt:lpstr>
      <vt:lpstr>ThemePP_nvdon</vt:lpstr>
      <vt:lpstr>Image</vt:lpstr>
      <vt:lpstr>Internet và An toàn dữ liệu</vt:lpstr>
      <vt:lpstr>Trình duyệt web</vt:lpstr>
      <vt:lpstr>Trình duyệt web</vt:lpstr>
      <vt:lpstr>Các thành phần của WWW</vt:lpstr>
      <vt:lpstr>HTML</vt:lpstr>
      <vt:lpstr>Cấu trúc HTML</vt:lpstr>
      <vt:lpstr>Thẻ HTML</vt:lpstr>
      <vt:lpstr>Intranet và Extranet</vt:lpstr>
      <vt:lpstr>Ưu-nhược điểm mạng extranet</vt:lpstr>
      <vt:lpstr>Các trình duyệt web thông dụng</vt:lpstr>
      <vt:lpstr>Bài tập &amp; thực hành</vt:lpstr>
      <vt:lpstr>Bài tập về nhà</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2020-03-26T14:08:46Z</dcterms:created>
  <dcterms:modified xsi:type="dcterms:W3CDTF">2020-03-26T21:19:57Z</dcterms:modified>
</cp:coreProperties>
</file>